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1" r:id="rId4"/>
    <p:sldId id="262" r:id="rId5"/>
    <p:sldId id="259" r:id="rId6"/>
    <p:sldId id="258" r:id="rId7"/>
    <p:sldId id="260"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AD3"/>
    <a:srgbClr val="076D8B"/>
    <a:srgbClr val="F8224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84848" autoAdjust="0"/>
  </p:normalViewPr>
  <p:slideViewPr>
    <p:cSldViewPr>
      <p:cViewPr varScale="1">
        <p:scale>
          <a:sx n="92" d="100"/>
          <a:sy n="92" d="100"/>
        </p:scale>
        <p:origin x="1114"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E87A-C2D9-493B-B99F-A41D1A2BEF7C}" type="datetimeFigureOut">
              <a:rPr lang="" smtClean="0"/>
              <a:pPr/>
              <a:t>08/19/2023</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5E200-7A63-4A7C-BE0B-EE602D2E29CE}" type="slidenum">
              <a:rPr lang="" smtClean="0"/>
              <a:pPr/>
              <a:t>‹#›</a:t>
            </a:fld>
            <a:endParaRPr lang=""/>
          </a:p>
        </p:txBody>
      </p:sp>
    </p:spTree>
    <p:extLst>
      <p:ext uri="{BB962C8B-B14F-4D97-AF65-F5344CB8AC3E}">
        <p14:creationId xmlns:p14="http://schemas.microsoft.com/office/powerpoint/2010/main" val="34990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roaccuracy.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 dirty="0"/>
          </a:p>
        </p:txBody>
      </p:sp>
      <p:sp>
        <p:nvSpPr>
          <p:cNvPr id="4" name="Slide Number Placeholder 3"/>
          <p:cNvSpPr>
            <a:spLocks noGrp="1"/>
          </p:cNvSpPr>
          <p:nvPr>
            <p:ph type="sldNum" sz="quarter" idx="10"/>
          </p:nvPr>
        </p:nvSpPr>
        <p:spPr/>
        <p:txBody>
          <a:bodyPr/>
          <a:lstStyle/>
          <a:p>
            <a:fld id="{1275E200-7A63-4A7C-BE0B-EE602D2E29CE}" type="slidenum">
              <a:rPr lang="" smtClean="0"/>
              <a:pPr/>
              <a:t>1</a:t>
            </a:fld>
            <a:endParaRPr lang=""/>
          </a:p>
        </p:txBody>
      </p:sp>
    </p:spTree>
    <p:extLst>
      <p:ext uri="{BB962C8B-B14F-4D97-AF65-F5344CB8AC3E}">
        <p14:creationId xmlns:p14="http://schemas.microsoft.com/office/powerpoint/2010/main" val="46209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rtl="0" fontAlgn="base">
              <a:spcBef>
                <a:spcPts val="0"/>
              </a:spcBef>
              <a:spcAft>
                <a:spcPts val="1200"/>
              </a:spcAft>
              <a:buFont typeface="Arial" panose="020B0604020202020204" pitchFamily="34" charset="0"/>
              <a:buChar char="•"/>
            </a:pPr>
            <a:r>
              <a:rPr lang="en-US" sz="1200" b="0" i="0" u="none" strike="noStrike" dirty="0">
                <a:solidFill>
                  <a:srgbClr val="000000"/>
                </a:solidFill>
                <a:effectLst/>
                <a:latin typeface="Comfortaa"/>
              </a:rPr>
              <a:t> </a:t>
            </a:r>
            <a:r>
              <a:rPr lang="en-US" sz="1200" b="0" i="0" u="none" strike="noStrike" dirty="0">
                <a:solidFill>
                  <a:srgbClr val="000000"/>
                </a:solidFill>
                <a:effectLst/>
                <a:latin typeface="Cambria" panose="02040503050406030204" pitchFamily="18" charset="0"/>
                <a:ea typeface="Cambria" panose="02040503050406030204" pitchFamily="18" charset="0"/>
              </a:rPr>
              <a:t>A bit about Accuracy and me.</a:t>
            </a:r>
          </a:p>
          <a:p>
            <a:pPr rtl="0" fontAlgn="base">
              <a:spcBef>
                <a:spcPts val="0"/>
              </a:spcBef>
              <a:spcAft>
                <a:spcPts val="1200"/>
              </a:spcAft>
              <a:buFont typeface="Arial" panose="020B0604020202020204" pitchFamily="34" charset="0"/>
              <a:buNone/>
            </a:pPr>
            <a:endParaRPr lang="en-US" sz="1200" b="0" i="0" u="none" strike="noStrike" dirty="0">
              <a:solidFill>
                <a:srgbClr val="67C76D"/>
              </a:solidFill>
              <a:effectLst/>
              <a:latin typeface="Cambria" panose="02040503050406030204" pitchFamily="18" charset="0"/>
              <a:ea typeface="Cambria" panose="02040503050406030204" pitchFamily="18" charset="0"/>
            </a:endParaRPr>
          </a:p>
          <a:p>
            <a:pPr marL="228600" algn="just" rtl="0">
              <a:spcBef>
                <a:spcPts val="1200"/>
              </a:spcBef>
              <a:spcAft>
                <a:spcPts val="1200"/>
              </a:spcAft>
            </a:pPr>
            <a:r>
              <a:rPr lang="en-US" sz="1200" b="0" i="0" u="none" strike="noStrike" dirty="0">
                <a:solidFill>
                  <a:srgbClr val="000000"/>
                </a:solidFill>
                <a:effectLst/>
                <a:latin typeface="Cambria" panose="02040503050406030204" pitchFamily="18" charset="0"/>
                <a:ea typeface="Cambria" panose="02040503050406030204" pitchFamily="18" charset="0"/>
              </a:rPr>
              <a:t>Accuracy (</a:t>
            </a:r>
            <a:r>
              <a:rPr lang="en-US" sz="1200" b="0" i="0" u="sng" strike="noStrike" dirty="0">
                <a:solidFill>
                  <a:srgbClr val="1155CC"/>
                </a:solidFill>
                <a:effectLst/>
                <a:latin typeface="Cambria" panose="02040503050406030204" pitchFamily="18" charset="0"/>
                <a:ea typeface="Cambria" panose="02040503050406030204" pitchFamily="18" charset="0"/>
                <a:hlinkClick r:id="rId3"/>
              </a:rPr>
              <a:t>https://proaccuracy.com</a:t>
            </a:r>
            <a:r>
              <a:rPr lang="en-US" sz="1200" b="0" i="0" u="none" strike="noStrike" dirty="0">
                <a:solidFill>
                  <a:srgbClr val="000000"/>
                </a:solidFill>
                <a:effectLst/>
                <a:latin typeface="Cambria" panose="02040503050406030204" pitchFamily="18" charset="0"/>
                <a:ea typeface="Cambria" panose="02040503050406030204" pitchFamily="18" charset="0"/>
              </a:rPr>
              <a:t>) helps universities and research institutes improve their reputation and ranking by improving the chances of research articles getting published in well-reputed ISI-indexed international journals. Our editing services help scientific research gain visibility by helping it get published in authentic academic journals. Our experience in working with researchers and institutions in the GCC region and our motto of providing </a:t>
            </a:r>
            <a:r>
              <a:rPr lang="en-US" sz="1200" b="0" i="1" u="none" strike="noStrike" dirty="0">
                <a:solidFill>
                  <a:srgbClr val="000000"/>
                </a:solidFill>
                <a:effectLst/>
                <a:latin typeface="Cambria" panose="02040503050406030204" pitchFamily="18" charset="0"/>
                <a:ea typeface="Cambria" panose="02040503050406030204" pitchFamily="18" charset="0"/>
              </a:rPr>
              <a:t>simplified language solutions</a:t>
            </a:r>
            <a:r>
              <a:rPr lang="en-US" sz="1200" b="0" i="0" u="none" strike="noStrike" dirty="0">
                <a:solidFill>
                  <a:srgbClr val="000000"/>
                </a:solidFill>
                <a:effectLst/>
                <a:latin typeface="Cambria" panose="02040503050406030204" pitchFamily="18" charset="0"/>
                <a:ea typeface="Cambria" panose="02040503050406030204" pitchFamily="18" charset="0"/>
              </a:rPr>
              <a:t> has been responsible for our success. We offer various levels of editing services with proofreading as our basic offering and our Premium Editing service as the top-of-the-range offering. We are proud to have a team of seasoned professionals who can help researchers and authors vastly improve the quality of their written content. </a:t>
            </a:r>
            <a:endParaRPr lang="en-US" b="0" dirty="0">
              <a:effectLst/>
              <a:latin typeface="Cambria" panose="02040503050406030204" pitchFamily="18" charset="0"/>
              <a:ea typeface="Cambria" panose="02040503050406030204" pitchFamily="18" charset="0"/>
            </a:endParaRPr>
          </a:p>
          <a:p>
            <a:pPr marL="228600" algn="just" rtl="0">
              <a:spcBef>
                <a:spcPts val="1200"/>
              </a:spcBef>
              <a:spcAft>
                <a:spcPts val="1200"/>
              </a:spcAft>
            </a:pPr>
            <a:r>
              <a:rPr lang="en-US" sz="1200" b="0" i="0" u="none" strike="noStrike" dirty="0">
                <a:solidFill>
                  <a:srgbClr val="000000"/>
                </a:solidFill>
                <a:effectLst/>
                <a:latin typeface="Cambria" panose="02040503050406030204" pitchFamily="18" charset="0"/>
                <a:ea typeface="Cambria" panose="02040503050406030204" pitchFamily="18" charset="0"/>
              </a:rPr>
              <a:t>My name is </a:t>
            </a:r>
            <a:r>
              <a:rPr lang="en-US" sz="1200" b="0" i="0" u="none" strike="noStrike" dirty="0" err="1">
                <a:solidFill>
                  <a:srgbClr val="000000"/>
                </a:solidFill>
                <a:effectLst/>
                <a:latin typeface="Cambria" panose="02040503050406030204" pitchFamily="18" charset="0"/>
                <a:ea typeface="Cambria" panose="02040503050406030204" pitchFamily="18" charset="0"/>
              </a:rPr>
              <a:t>Gunjan</a:t>
            </a:r>
            <a:r>
              <a:rPr lang="en-US" sz="1200" b="0" i="0" u="none" strike="noStrike" dirty="0">
                <a:solidFill>
                  <a:srgbClr val="000000"/>
                </a:solidFill>
                <a:effectLst/>
                <a:latin typeface="Cambria" panose="02040503050406030204" pitchFamily="18" charset="0"/>
                <a:ea typeface="Cambria" panose="02040503050406030204" pitchFamily="18" charset="0"/>
              </a:rPr>
              <a:t> </a:t>
            </a:r>
            <a:r>
              <a:rPr lang="en-US" sz="1200" b="0" i="0" u="none" strike="noStrike" dirty="0" err="1">
                <a:solidFill>
                  <a:srgbClr val="000000"/>
                </a:solidFill>
                <a:effectLst/>
                <a:latin typeface="Cambria" panose="02040503050406030204" pitchFamily="18" charset="0"/>
                <a:ea typeface="Cambria" panose="02040503050406030204" pitchFamily="18" charset="0"/>
              </a:rPr>
              <a:t>Khashu</a:t>
            </a:r>
            <a:r>
              <a:rPr lang="en-US" sz="1200" b="0" i="0" u="none" strike="noStrike" dirty="0">
                <a:solidFill>
                  <a:srgbClr val="000000"/>
                </a:solidFill>
                <a:effectLst/>
                <a:latin typeface="Cambria" panose="02040503050406030204" pitchFamily="18" charset="0"/>
                <a:ea typeface="Cambria" panose="02040503050406030204" pitchFamily="18" charset="0"/>
              </a:rPr>
              <a:t> and I am the COO and Founder of Accuracy. I have over 15 years of experience in the field and have previously worked in the Academic Editing and Publishing field with the industry leaders. I started this company in September 2022 because I am passionate about helping improve the quality of the written word especially for brilliant researchers and authors in the world for whom English is not necessarily their first language of preferred language of communication. </a:t>
            </a:r>
          </a:p>
          <a:p>
            <a:pPr marL="228600" algn="just" rtl="0">
              <a:spcBef>
                <a:spcPts val="1200"/>
              </a:spcBef>
              <a:spcAft>
                <a:spcPts val="1200"/>
              </a:spcAft>
            </a:pPr>
            <a:endParaRPr lang="en-US" b="0" dirty="0">
              <a:effectLst/>
              <a:latin typeface="Cambria" panose="02040503050406030204" pitchFamily="18" charset="0"/>
              <a:ea typeface="Cambria" panose="02040503050406030204" pitchFamily="18" charset="0"/>
            </a:endParaRPr>
          </a:p>
          <a:p>
            <a:pPr rtl="0" fontAlgn="base">
              <a:spcBef>
                <a:spcPts val="0"/>
              </a:spcBef>
              <a:spcAft>
                <a:spcPts val="1200"/>
              </a:spcAft>
              <a:buFont typeface="Arial" panose="020B0604020202020204" pitchFamily="34" charset="0"/>
              <a:buChar char="•"/>
            </a:pPr>
            <a:r>
              <a:rPr lang="en-US" sz="1200" b="0" i="0" u="none" strike="noStrike" dirty="0">
                <a:solidFill>
                  <a:srgbClr val="000000"/>
                </a:solidFill>
                <a:effectLst/>
                <a:latin typeface="Cambria" panose="02040503050406030204" pitchFamily="18" charset="0"/>
                <a:ea typeface="Cambria" panose="02040503050406030204" pitchFamily="18" charset="0"/>
              </a:rPr>
              <a:t> Why this topic?</a:t>
            </a:r>
          </a:p>
          <a:p>
            <a:pPr rtl="0" fontAlgn="base">
              <a:spcBef>
                <a:spcPts val="0"/>
              </a:spcBef>
              <a:spcAft>
                <a:spcPts val="1200"/>
              </a:spcAft>
              <a:buFont typeface="Arial" panose="020B0604020202020204" pitchFamily="34" charset="0"/>
              <a:buChar char="•"/>
            </a:pPr>
            <a:endParaRPr lang="en-US" sz="1200" b="0" i="0" u="none" strike="noStrike" dirty="0">
              <a:solidFill>
                <a:srgbClr val="67C76D"/>
              </a:solidFill>
              <a:effectLst/>
              <a:latin typeface="Cambria" panose="02040503050406030204" pitchFamily="18" charset="0"/>
              <a:ea typeface="Cambria" panose="02040503050406030204" pitchFamily="18" charset="0"/>
            </a:endParaRPr>
          </a:p>
          <a:p>
            <a:pPr rtl="0">
              <a:spcBef>
                <a:spcPts val="0"/>
              </a:spcBef>
              <a:spcAft>
                <a:spcPts val="0"/>
              </a:spcAft>
            </a:pPr>
            <a:r>
              <a:rPr lang="en-US" sz="1200" b="0" i="0" u="none" strike="noStrike" dirty="0">
                <a:solidFill>
                  <a:srgbClr val="000000"/>
                </a:solidFill>
                <a:effectLst/>
                <a:latin typeface="Cambria" panose="02040503050406030204" pitchFamily="18" charset="0"/>
                <a:ea typeface="Cambria" panose="02040503050406030204" pitchFamily="18" charset="0"/>
              </a:rPr>
              <a:t>Being in this industry in today’s world is tricky business. Especially because we, humane editors, are increasingly being pitched against AI-assisted tools that are churning out machine edited texts by the minute. Without further ado, I would  like to share my two cents on the importance of the human touch in publishing. </a:t>
            </a:r>
            <a:endParaRPr lang="en-US" b="0" dirty="0">
              <a:effectLst/>
              <a:latin typeface="Cambria" panose="02040503050406030204" pitchFamily="18" charset="0"/>
              <a:ea typeface="Cambria" panose="02040503050406030204" pitchFamily="18" charset="0"/>
            </a:endParaRPr>
          </a:p>
          <a:p>
            <a:br>
              <a:rPr lang="en-US" dirty="0">
                <a:latin typeface="Cambria" panose="02040503050406030204" pitchFamily="18" charset="0"/>
                <a:ea typeface="Cambria" panose="02040503050406030204" pitchFamily="18" charset="0"/>
              </a:rPr>
            </a:br>
            <a:endParaRPr lang="en-AU" dirty="0">
              <a:latin typeface="Cambria" panose="02040503050406030204" pitchFamily="18" charset="0"/>
              <a:ea typeface="Cambria" panose="02040503050406030204" pitchFamily="18" charset="0"/>
            </a:endParaRPr>
          </a:p>
          <a:p>
            <a:endParaRPr lang="en-AU" dirty="0"/>
          </a:p>
          <a:p>
            <a:endParaRPr lang="en-US" dirty="0"/>
          </a:p>
        </p:txBody>
      </p:sp>
      <p:sp>
        <p:nvSpPr>
          <p:cNvPr id="4" name="Slide Number Placeholder 3"/>
          <p:cNvSpPr>
            <a:spLocks noGrp="1"/>
          </p:cNvSpPr>
          <p:nvPr>
            <p:ph type="sldNum" sz="quarter" idx="10"/>
          </p:nvPr>
        </p:nvSpPr>
        <p:spPr/>
        <p:txBody>
          <a:bodyPr/>
          <a:lstStyle/>
          <a:p>
            <a:fld id="{1275E200-7A63-4A7C-BE0B-EE602D2E29CE}" type="slidenum">
              <a:rPr lang="" smtClean="0"/>
              <a:pPr/>
              <a:t>2</a:t>
            </a:fld>
            <a:endParaRPr lan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75E200-7A63-4A7C-BE0B-EE602D2E29CE}" type="slidenum">
              <a:rPr lang="" smtClean="0"/>
              <a:pPr/>
              <a:t>3</a:t>
            </a:fld>
            <a:endParaRPr lan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75E200-7A63-4A7C-BE0B-EE602D2E29CE}" type="slidenum">
              <a:rPr lang="" smtClean="0"/>
              <a:pPr/>
              <a:t>4</a:t>
            </a:fld>
            <a:endParaRPr lan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rtl="0" fontAlgn="base">
              <a:spcBef>
                <a:spcPts val="0"/>
              </a:spcBef>
              <a:spcAft>
                <a:spcPts val="1200"/>
              </a:spcAft>
              <a:buFont typeface="Arial" panose="020B0604020202020204" pitchFamily="34" charset="0"/>
              <a:buChar char="•"/>
            </a:pPr>
            <a:r>
              <a:rPr lang="en-US" sz="1200" b="1" i="0" u="none" strike="noStrike" dirty="0">
                <a:solidFill>
                  <a:srgbClr val="000000"/>
                </a:solidFill>
                <a:effectLst/>
                <a:latin typeface="Comfortaa"/>
              </a:rPr>
              <a:t> Human intervention is creative intervention</a:t>
            </a:r>
          </a:p>
          <a:p>
            <a:pPr rtl="0" fontAlgn="base">
              <a:spcBef>
                <a:spcPts val="0"/>
              </a:spcBef>
              <a:spcAft>
                <a:spcPts val="1200"/>
              </a:spcAft>
              <a:buFont typeface="Arial" panose="020B0604020202020204" pitchFamily="34" charset="0"/>
              <a:buChar char="•"/>
            </a:pPr>
            <a:endParaRPr lang="en-US" sz="1200" b="0" i="0" u="none" strike="noStrike" dirty="0">
              <a:solidFill>
                <a:srgbClr val="67C76D"/>
              </a:solidFill>
              <a:effectLst/>
              <a:latin typeface="Comfortaa"/>
            </a:endParaRPr>
          </a:p>
          <a:p>
            <a:pPr rtl="0">
              <a:spcBef>
                <a:spcPts val="0"/>
              </a:spcBef>
              <a:spcAft>
                <a:spcPts val="1200"/>
              </a:spcAft>
            </a:pPr>
            <a:r>
              <a:rPr lang="en-US" sz="1200" b="0" i="0" u="none" strike="noStrike" dirty="0">
                <a:solidFill>
                  <a:srgbClr val="222222"/>
                </a:solidFill>
                <a:effectLst/>
                <a:latin typeface="Comfortaa"/>
              </a:rPr>
              <a:t>Human intervention is creative intervention. I guess what I want to highlight here is that God created Man and humans created AI. Never will Man be able to replace God and the same is true for the human-AI relationship.</a:t>
            </a:r>
          </a:p>
          <a:p>
            <a:pPr rtl="0">
              <a:spcBef>
                <a:spcPts val="0"/>
              </a:spcBef>
              <a:spcAft>
                <a:spcPts val="1200"/>
              </a:spcAft>
            </a:pPr>
            <a:endParaRPr lang="en-US" sz="1200" b="0" dirty="0">
              <a:effectLst/>
              <a:latin typeface="Comfortaa"/>
            </a:endParaRPr>
          </a:p>
          <a:p>
            <a:pPr rtl="0">
              <a:spcBef>
                <a:spcPts val="1200"/>
              </a:spcBef>
              <a:spcAft>
                <a:spcPts val="1200"/>
              </a:spcAft>
            </a:pPr>
            <a:r>
              <a:rPr lang="en-US" sz="1200" b="0" i="0" u="none" strike="noStrike" dirty="0">
                <a:solidFill>
                  <a:srgbClr val="222222"/>
                </a:solidFill>
                <a:effectLst/>
                <a:latin typeface="Comfortaa"/>
              </a:rPr>
              <a:t>When an Editor, a human, looks at a research paper, some of the things that we can always be confident about is a unique approach to looking at that paper, a creative outlook that is person specific and an eye for detail that has been honed with years of experience in the field. This, I can confidently say, is not true for an algorithm generated machine that takes its cue from realms and realms of data injected into it </a:t>
            </a:r>
            <a:r>
              <a:rPr lang="en-US" sz="1200" b="0" i="1" u="none" strike="noStrike" dirty="0">
                <a:solidFill>
                  <a:srgbClr val="222222"/>
                </a:solidFill>
                <a:effectLst/>
                <a:latin typeface="Comfortaa"/>
              </a:rPr>
              <a:t>sans</a:t>
            </a:r>
            <a:r>
              <a:rPr lang="en-US" sz="1200" b="0" i="0" u="none" strike="noStrike" dirty="0">
                <a:solidFill>
                  <a:srgbClr val="222222"/>
                </a:solidFill>
                <a:effectLst/>
                <a:latin typeface="Comfortaa"/>
              </a:rPr>
              <a:t> a creative and unique approach. </a:t>
            </a:r>
          </a:p>
          <a:p>
            <a:pPr rtl="0">
              <a:spcBef>
                <a:spcPts val="1200"/>
              </a:spcBef>
              <a:spcAft>
                <a:spcPts val="1200"/>
              </a:spcAft>
            </a:pPr>
            <a:endParaRPr lang="en-US" sz="1200" b="0" dirty="0">
              <a:effectLst/>
              <a:latin typeface="Comfortaa"/>
            </a:endParaRPr>
          </a:p>
          <a:p>
            <a:pPr rtl="0" fontAlgn="base">
              <a:spcBef>
                <a:spcPts val="0"/>
              </a:spcBef>
              <a:spcAft>
                <a:spcPts val="1200"/>
              </a:spcAft>
              <a:buFont typeface="Arial" panose="020B0604020202020204" pitchFamily="34" charset="0"/>
              <a:buChar char="•"/>
            </a:pPr>
            <a:r>
              <a:rPr lang="en-US" sz="1200" b="1" i="0" u="none" strike="noStrike" dirty="0">
                <a:solidFill>
                  <a:srgbClr val="000000"/>
                </a:solidFill>
                <a:effectLst/>
                <a:latin typeface="Comfortaa"/>
              </a:rPr>
              <a:t> An editor plays multiple roles; one of which is that of a fact-checker</a:t>
            </a:r>
          </a:p>
          <a:p>
            <a:pPr rtl="0" fontAlgn="base">
              <a:spcBef>
                <a:spcPts val="0"/>
              </a:spcBef>
              <a:spcAft>
                <a:spcPts val="1200"/>
              </a:spcAft>
              <a:buFont typeface="Arial" panose="020B0604020202020204" pitchFamily="34" charset="0"/>
              <a:buNone/>
            </a:pPr>
            <a:endParaRPr lang="en-US" sz="1200" b="1" i="0" u="none" strike="noStrike" dirty="0">
              <a:solidFill>
                <a:srgbClr val="67C76D"/>
              </a:solidFill>
              <a:effectLst/>
              <a:latin typeface="Comfortaa"/>
            </a:endParaRPr>
          </a:p>
          <a:p>
            <a:pPr rtl="0">
              <a:spcBef>
                <a:spcPts val="1200"/>
              </a:spcBef>
              <a:spcAft>
                <a:spcPts val="1200"/>
              </a:spcAft>
            </a:pPr>
            <a:r>
              <a:rPr lang="en-US" sz="1200" b="0" i="0" u="none" strike="noStrike" dirty="0">
                <a:solidFill>
                  <a:srgbClr val="222222"/>
                </a:solidFill>
                <a:effectLst/>
                <a:latin typeface="Comfortaa"/>
              </a:rPr>
              <a:t>I know that AI is increasingly becoming smart enough to generate written content, correct grammar and punctuation errors and provide suggestions; however, relying entirely on an AI tool to help you edit your research is not foolproof. Although AI-assisted tools can help cut down the human effort for relatively mundane tasks such as rectifying forgotten commas, it would be along time from now, if at all, that we can rely 100% of AI to fact-check a document with precision. This is because an AI-tool might be an action tool where it can complete an action by following a command; however, expecting it to be a thinking tool where it can adequately assess content still requires the human touch. For example, I can safely say that only a human editor can adequately evaluate the quality of written content to be able to determine the best way to structure and format it to present it to the reader. </a:t>
            </a:r>
          </a:p>
          <a:p>
            <a:pPr rtl="0">
              <a:spcBef>
                <a:spcPts val="1200"/>
              </a:spcBef>
              <a:spcAft>
                <a:spcPts val="1200"/>
              </a:spcAft>
            </a:pPr>
            <a:endParaRPr lang="en-US" sz="1200" b="0" dirty="0">
              <a:effectLst/>
              <a:latin typeface="Comfortaa"/>
            </a:endParaRPr>
          </a:p>
          <a:p>
            <a:pPr rtl="0" fontAlgn="base">
              <a:spcBef>
                <a:spcPts val="0"/>
              </a:spcBef>
              <a:spcAft>
                <a:spcPts val="1200"/>
              </a:spcAft>
              <a:buFont typeface="Arial" panose="020B0604020202020204" pitchFamily="34" charset="0"/>
              <a:buChar char="•"/>
            </a:pPr>
            <a:r>
              <a:rPr lang="en-US" sz="1200" b="1" i="0" u="none" strike="noStrike" dirty="0">
                <a:solidFill>
                  <a:srgbClr val="000000"/>
                </a:solidFill>
                <a:effectLst/>
                <a:latin typeface="Comfortaa"/>
              </a:rPr>
              <a:t> An editor can and should help maintain the “academic voice” of the author(s)</a:t>
            </a:r>
          </a:p>
          <a:p>
            <a:pPr rtl="0" fontAlgn="base">
              <a:spcBef>
                <a:spcPts val="0"/>
              </a:spcBef>
              <a:spcAft>
                <a:spcPts val="1200"/>
              </a:spcAft>
              <a:buFont typeface="Arial" panose="020B0604020202020204" pitchFamily="34" charset="0"/>
              <a:buNone/>
            </a:pPr>
            <a:endParaRPr lang="en-US" sz="1200" b="1" i="0" u="none" strike="noStrike" dirty="0">
              <a:solidFill>
                <a:srgbClr val="67C76D"/>
              </a:solidFill>
              <a:effectLst/>
              <a:latin typeface="Comfortaa"/>
            </a:endParaRPr>
          </a:p>
          <a:p>
            <a:pPr rtl="0">
              <a:spcBef>
                <a:spcPts val="1200"/>
              </a:spcBef>
              <a:spcAft>
                <a:spcPts val="1200"/>
              </a:spcAft>
            </a:pPr>
            <a:r>
              <a:rPr lang="en-US" sz="1200" b="0" i="0" u="none" strike="noStrike" dirty="0">
                <a:solidFill>
                  <a:srgbClr val="222222"/>
                </a:solidFill>
                <a:effectLst/>
                <a:latin typeface="Comfortaa"/>
              </a:rPr>
              <a:t>Every research paper is unique due to the unique “academic voice” of its author or authors. If all papers are edited using the same set of data points, chances are that the originality of the “academic voice” will be diluted or lost and all papers will start resembling each other in terms of writing and presentation styles.  With a human editor, you seldom runs this risk. </a:t>
            </a:r>
          </a:p>
          <a:p>
            <a:pPr rtl="0">
              <a:spcBef>
                <a:spcPts val="1200"/>
              </a:spcBef>
              <a:spcAft>
                <a:spcPts val="1200"/>
              </a:spcAft>
            </a:pPr>
            <a:endParaRPr lang="en-US" sz="1200" b="1" dirty="0">
              <a:effectLst/>
              <a:latin typeface="Comfortaa"/>
            </a:endParaRPr>
          </a:p>
          <a:p>
            <a:pPr rtl="0" fontAlgn="base">
              <a:spcBef>
                <a:spcPts val="0"/>
              </a:spcBef>
              <a:spcAft>
                <a:spcPts val="1200"/>
              </a:spcAft>
              <a:buFont typeface="Arial" panose="020B0604020202020204" pitchFamily="34" charset="0"/>
              <a:buChar char="•"/>
            </a:pPr>
            <a:r>
              <a:rPr lang="en-US" sz="1200" b="1" i="0" u="none" strike="noStrike" dirty="0">
                <a:solidFill>
                  <a:srgbClr val="000000"/>
                </a:solidFill>
                <a:effectLst/>
                <a:latin typeface="Comfortaa"/>
              </a:rPr>
              <a:t> Levels of editing and how humans do it best</a:t>
            </a:r>
          </a:p>
          <a:p>
            <a:pPr rtl="0" fontAlgn="base">
              <a:spcBef>
                <a:spcPts val="0"/>
              </a:spcBef>
              <a:spcAft>
                <a:spcPts val="1200"/>
              </a:spcAft>
              <a:buFont typeface="Arial" panose="020B0604020202020204" pitchFamily="34" charset="0"/>
              <a:buNone/>
            </a:pPr>
            <a:endParaRPr lang="en-US" sz="1200" b="1" i="0" u="none" strike="noStrike" dirty="0">
              <a:solidFill>
                <a:srgbClr val="67C76D"/>
              </a:solidFill>
              <a:effectLst/>
              <a:latin typeface="Comfortaa"/>
            </a:endParaRPr>
          </a:p>
          <a:p>
            <a:pPr rtl="0">
              <a:spcBef>
                <a:spcPts val="0"/>
              </a:spcBef>
              <a:spcAft>
                <a:spcPts val="1200"/>
              </a:spcAft>
            </a:pPr>
            <a:r>
              <a:rPr lang="en-US" sz="1200" b="0" i="0" u="none" strike="noStrike" dirty="0">
                <a:solidFill>
                  <a:srgbClr val="000000"/>
                </a:solidFill>
                <a:effectLst/>
                <a:latin typeface="Comfortaa"/>
              </a:rPr>
              <a:t>I strongly believe and can say with confidence given my years of experience in the field that a human editor is capable of accurately and   adequately editing any written content at various levels of depth. In the industry we tend to name these services as proofreading, copyediting and premium editing or extensive editing services. An AI tool can also do this. But as I have established above, AI tools can struggle with editing complex ideas and text. </a:t>
            </a:r>
          </a:p>
          <a:p>
            <a:pPr rtl="0">
              <a:spcBef>
                <a:spcPts val="0"/>
              </a:spcBef>
              <a:spcAft>
                <a:spcPts val="1200"/>
              </a:spcAft>
            </a:pPr>
            <a:endParaRPr lang="en-US" sz="1200" b="0" i="0" u="none" strike="noStrike" dirty="0">
              <a:solidFill>
                <a:srgbClr val="000000"/>
              </a:solidFill>
              <a:effectLst/>
              <a:latin typeface="Comfortaa"/>
            </a:endParaRPr>
          </a:p>
          <a:p>
            <a:pPr rtl="0" fontAlgn="base">
              <a:spcBef>
                <a:spcPts val="0"/>
              </a:spcBef>
              <a:spcAft>
                <a:spcPts val="1200"/>
              </a:spcAft>
              <a:buFont typeface="Arial" panose="020B0604020202020204" pitchFamily="34" charset="0"/>
              <a:buChar char="•"/>
            </a:pPr>
            <a:r>
              <a:rPr lang="en-US" sz="1800" b="1" i="0" u="none" strike="noStrike" dirty="0">
                <a:solidFill>
                  <a:srgbClr val="000000"/>
                </a:solidFill>
                <a:effectLst/>
                <a:latin typeface="Comfortaa"/>
              </a:rPr>
              <a:t> AI-tools and textual complexity</a:t>
            </a:r>
          </a:p>
          <a:p>
            <a:pPr rtl="0" fontAlgn="base">
              <a:spcBef>
                <a:spcPts val="0"/>
              </a:spcBef>
              <a:spcAft>
                <a:spcPts val="1200"/>
              </a:spcAft>
              <a:buFont typeface="Arial" panose="020B0604020202020204" pitchFamily="34" charset="0"/>
              <a:buNone/>
            </a:pPr>
            <a:endParaRPr lang="en-US" sz="1800" b="0" i="0" u="none" strike="noStrike" dirty="0">
              <a:solidFill>
                <a:srgbClr val="67C76D"/>
              </a:solidFill>
              <a:effectLst/>
              <a:latin typeface="Comfortaa"/>
            </a:endParaRPr>
          </a:p>
          <a:p>
            <a:pPr rtl="0">
              <a:spcBef>
                <a:spcPts val="0"/>
              </a:spcBef>
              <a:spcAft>
                <a:spcPts val="1200"/>
              </a:spcAft>
            </a:pPr>
            <a:r>
              <a:rPr lang="en-US" sz="1800" b="0" i="0" u="none" strike="noStrike" dirty="0">
                <a:solidFill>
                  <a:srgbClr val="000000"/>
                </a:solidFill>
                <a:effectLst/>
                <a:latin typeface="Arial" panose="020B0604020202020204" pitchFamily="34" charset="0"/>
              </a:rPr>
              <a:t>At the risk of inviting varied options, I am going to open </a:t>
            </a:r>
            <a:r>
              <a:rPr lang="en-US" sz="1800" b="0" i="0" u="none" strike="noStrike" dirty="0" err="1">
                <a:solidFill>
                  <a:srgbClr val="000000"/>
                </a:solidFill>
                <a:effectLst/>
                <a:latin typeface="Arial" panose="020B0604020202020204" pitchFamily="34" charset="0"/>
              </a:rPr>
              <a:t>pandora’s</a:t>
            </a:r>
            <a:r>
              <a:rPr lang="en-US" sz="1800" b="0" i="0" u="none" strike="noStrike" dirty="0">
                <a:solidFill>
                  <a:srgbClr val="000000"/>
                </a:solidFill>
                <a:effectLst/>
                <a:latin typeface="Arial" panose="020B0604020202020204" pitchFamily="34" charset="0"/>
              </a:rPr>
              <a:t> box and use the example of the very popular </a:t>
            </a:r>
            <a:r>
              <a:rPr lang="en-US" sz="1800" b="0" i="0" u="none" strike="noStrike" dirty="0" err="1">
                <a:solidFill>
                  <a:srgbClr val="000000"/>
                </a:solidFill>
                <a:effectLst/>
                <a:latin typeface="Arial" panose="020B0604020202020204" pitchFamily="34" charset="0"/>
              </a:rPr>
              <a:t>Grammarly</a:t>
            </a:r>
            <a:r>
              <a:rPr lang="en-US" sz="1800" b="0" i="0" u="none" strike="noStrike" dirty="0">
                <a:solidFill>
                  <a:srgbClr val="000000"/>
                </a:solidFill>
                <a:effectLst/>
                <a:latin typeface="Arial" panose="020B0604020202020204" pitchFamily="34" charset="0"/>
              </a:rPr>
              <a:t> app. I read this online, “</a:t>
            </a:r>
            <a:r>
              <a:rPr lang="en-US" sz="1800" b="0" i="0" u="none" strike="noStrike" dirty="0" err="1">
                <a:solidFill>
                  <a:srgbClr val="000000"/>
                </a:solidFill>
                <a:effectLst/>
                <a:latin typeface="Arial" panose="020B0604020202020204" pitchFamily="34" charset="0"/>
              </a:rPr>
              <a:t>Grammarly</a:t>
            </a:r>
            <a:r>
              <a:rPr lang="en-US" sz="1800" b="0" i="0" u="none" strike="noStrike" dirty="0">
                <a:solidFill>
                  <a:srgbClr val="000000"/>
                </a:solidFill>
                <a:effectLst/>
                <a:latin typeface="Arial" panose="020B0604020202020204" pitchFamily="34" charset="0"/>
              </a:rPr>
              <a:t> is a grammar-checking tool available for Windows, Mac, Linux, Chrome, Firefox, Android, </a:t>
            </a:r>
            <a:r>
              <a:rPr lang="en-US" sz="1800" b="0" i="0" u="none" strike="noStrike" dirty="0" err="1">
                <a:solidFill>
                  <a:srgbClr val="000000"/>
                </a:solidFill>
                <a:effectLst/>
                <a:latin typeface="Arial" panose="020B0604020202020204" pitchFamily="34" charset="0"/>
              </a:rPr>
              <a:t>iOS</a:t>
            </a:r>
            <a:r>
              <a:rPr lang="en-US" sz="1800" b="0" i="0" u="none" strike="noStrike" dirty="0">
                <a:solidFill>
                  <a:srgbClr val="000000"/>
                </a:solidFill>
                <a:effectLst/>
                <a:latin typeface="Arial" panose="020B0604020202020204" pitchFamily="34" charset="0"/>
              </a:rPr>
              <a:t>, and almost every single platform out there. The tools allow you to write error-free documents with features that enrich your writing skills. It has an in-built dictionary, an autocorrect system, sentence rephrasing, and even plagiarism-checking functionalities. </a:t>
            </a:r>
            <a:r>
              <a:rPr lang="en-US" sz="1800" b="0" i="0" u="none" strike="noStrike" dirty="0" err="1">
                <a:solidFill>
                  <a:srgbClr val="000000"/>
                </a:solidFill>
                <a:effectLst/>
                <a:latin typeface="Arial" panose="020B0604020202020204" pitchFamily="34" charset="0"/>
              </a:rPr>
              <a:t>Grammarly</a:t>
            </a:r>
            <a:r>
              <a:rPr lang="en-US" sz="1800" b="0" i="0" u="none" strike="noStrike" dirty="0">
                <a:solidFill>
                  <a:srgbClr val="000000"/>
                </a:solidFill>
                <a:effectLst/>
                <a:latin typeface="Arial" panose="020B0604020202020204" pitchFamily="34" charset="0"/>
              </a:rPr>
              <a:t> is free to use, but a premium version is available for extended features.”</a:t>
            </a:r>
            <a:endParaRPr lang="en-US" b="0" dirty="0">
              <a:effectLst/>
            </a:endParaRPr>
          </a:p>
          <a:p>
            <a:pPr rtl="0">
              <a:spcBef>
                <a:spcPts val="0"/>
              </a:spcBef>
              <a:spcAft>
                <a:spcPts val="1200"/>
              </a:spcAft>
            </a:pPr>
            <a:endParaRPr lang="en-US" sz="1800" b="0" i="0" u="none" strike="noStrike" dirty="0">
              <a:solidFill>
                <a:srgbClr val="000000"/>
              </a:solidFill>
              <a:effectLst/>
              <a:latin typeface="Arial" panose="020B0604020202020204" pitchFamily="34" charset="0"/>
            </a:endParaRPr>
          </a:p>
          <a:p>
            <a:pPr rtl="0">
              <a:spcBef>
                <a:spcPts val="0"/>
              </a:spcBef>
              <a:spcAft>
                <a:spcPts val="1200"/>
              </a:spcAft>
            </a:pPr>
            <a:r>
              <a:rPr lang="en-US" sz="1800" b="0" i="0" u="none" strike="noStrike" dirty="0">
                <a:solidFill>
                  <a:srgbClr val="000000"/>
                </a:solidFill>
                <a:effectLst/>
                <a:latin typeface="Arial" panose="020B0604020202020204" pitchFamily="34" charset="0"/>
              </a:rPr>
              <a:t>Well, so can I or any other language editor. However, a human editor has the upper hand in the case against </a:t>
            </a:r>
            <a:r>
              <a:rPr lang="en-US" sz="1800" b="0" i="0" u="none" strike="noStrike" dirty="0" err="1">
                <a:solidFill>
                  <a:srgbClr val="000000"/>
                </a:solidFill>
                <a:effectLst/>
                <a:latin typeface="Arial" panose="020B0604020202020204" pitchFamily="34" charset="0"/>
              </a:rPr>
              <a:t>Grammarly</a:t>
            </a:r>
            <a:r>
              <a:rPr lang="en-US" sz="1800" b="0" i="0" u="none" strike="noStrike" dirty="0">
                <a:solidFill>
                  <a:srgbClr val="000000"/>
                </a:solidFill>
                <a:effectLst/>
                <a:latin typeface="Arial" panose="020B0604020202020204" pitchFamily="34" charset="0"/>
              </a:rPr>
              <a:t>. Let me explain how. </a:t>
            </a:r>
            <a:endParaRPr lang="en-US" b="0" dirty="0">
              <a:effectLst/>
            </a:endParaRPr>
          </a:p>
          <a:p>
            <a:pPr rtl="0">
              <a:spcBef>
                <a:spcPts val="0"/>
              </a:spcBef>
              <a:spcAft>
                <a:spcPts val="1200"/>
              </a:spcAft>
            </a:pPr>
            <a:endParaRPr lang="en-US" sz="1800" b="0" i="0" u="none" strike="noStrike" dirty="0">
              <a:solidFill>
                <a:srgbClr val="000000"/>
              </a:solidFill>
              <a:effectLst/>
              <a:latin typeface="Arial" panose="020B0604020202020204" pitchFamily="34" charset="0"/>
            </a:endParaRPr>
          </a:p>
          <a:p>
            <a:pPr rtl="0">
              <a:spcBef>
                <a:spcPts val="0"/>
              </a:spcBef>
              <a:spcAft>
                <a:spcPts val="1200"/>
              </a:spcAft>
            </a:pPr>
            <a:r>
              <a:rPr lang="en-US" sz="1800" b="0" i="0" u="none" strike="noStrike" dirty="0">
                <a:solidFill>
                  <a:srgbClr val="000000"/>
                </a:solidFill>
                <a:effectLst/>
                <a:latin typeface="Arial" panose="020B0604020202020204" pitchFamily="34" charset="0"/>
              </a:rPr>
              <a:t>At Accuracy, with our top-tier editing service called Premium Editing, any researcher can rest assured that their document is structured in a logical flow, is extremely readable and easy to understand, boasts pitch-perfect grammar, punctuation and spelling accuracy and is publishing ready. As the author, you have the choice of communicating with your editor at any point of time. However, this is not possible with a machine. The human touch helps researchers get the peace of mind that their paper is being read and edited by a thinking, living person. </a:t>
            </a:r>
          </a:p>
          <a:p>
            <a:pPr rtl="0">
              <a:spcBef>
                <a:spcPts val="0"/>
              </a:spcBef>
              <a:spcAft>
                <a:spcPts val="1200"/>
              </a:spcAft>
            </a:pPr>
            <a:endParaRPr lang="en-US" b="1" dirty="0">
              <a:effectLst/>
            </a:endParaRPr>
          </a:p>
          <a:p>
            <a:pPr rtl="0" fontAlgn="base">
              <a:spcBef>
                <a:spcPts val="0"/>
              </a:spcBef>
              <a:spcAft>
                <a:spcPts val="1200"/>
              </a:spcAft>
              <a:buFont typeface="Arial" panose="020B0604020202020204" pitchFamily="34" charset="0"/>
              <a:buChar char="•"/>
            </a:pPr>
            <a:r>
              <a:rPr lang="en-US" sz="1800" b="1" i="0" u="none" strike="noStrike" dirty="0">
                <a:solidFill>
                  <a:srgbClr val="000000"/>
                </a:solidFill>
                <a:effectLst/>
                <a:latin typeface="Comfortaa"/>
              </a:rPr>
              <a:t> AI-tools and the unreliability of data patterns, and the loophole of socially structured bias</a:t>
            </a:r>
          </a:p>
          <a:p>
            <a:pPr rtl="0" fontAlgn="base">
              <a:spcBef>
                <a:spcPts val="0"/>
              </a:spcBef>
              <a:spcAft>
                <a:spcPts val="1200"/>
              </a:spcAft>
              <a:buFont typeface="Arial" panose="020B0604020202020204" pitchFamily="34" charset="0"/>
              <a:buNone/>
            </a:pPr>
            <a:endParaRPr lang="en-US" sz="1800" b="0" i="0" u="none" strike="noStrike" dirty="0">
              <a:solidFill>
                <a:srgbClr val="67C76D"/>
              </a:solidFill>
              <a:effectLst/>
              <a:latin typeface="Comfortaa"/>
            </a:endParaRPr>
          </a:p>
          <a:p>
            <a:pPr rtl="0">
              <a:spcBef>
                <a:spcPts val="0"/>
              </a:spcBef>
              <a:spcAft>
                <a:spcPts val="1200"/>
              </a:spcAft>
            </a:pPr>
            <a:r>
              <a:rPr lang="en-US" sz="1800" b="0" i="0" u="none" strike="noStrike" dirty="0">
                <a:solidFill>
                  <a:srgbClr val="000000"/>
                </a:solidFill>
                <a:effectLst/>
                <a:latin typeface="Comfortaa"/>
              </a:rPr>
              <a:t>I am open to opinions on this one. But first, may I please share mine. From what I have read, heard and understood, similar to humans,  </a:t>
            </a:r>
            <a:r>
              <a:rPr lang="en-US" sz="1800" b="0" i="0" u="none" strike="noStrike" dirty="0">
                <a:solidFill>
                  <a:srgbClr val="040C28"/>
                </a:solidFill>
                <a:effectLst/>
                <a:latin typeface="Comfortaa"/>
              </a:rPr>
              <a:t>AI systems can also have inherent biases</a:t>
            </a:r>
            <a:r>
              <a:rPr lang="en-US" sz="1800" b="0" i="0" u="none" strike="noStrike" dirty="0">
                <a:solidFill>
                  <a:srgbClr val="202124"/>
                </a:solidFill>
                <a:effectLst/>
                <a:latin typeface="Comfortaa"/>
              </a:rPr>
              <a:t>. These are of course due to knowledge and information that humans has input into them. Therefore, their output is molded by the data they are trained on. These biases may not immediately become evident; however, they are capable of well and truly swaying public views in subtle yet profound ways. Controlling this inherent bias may be difficult to detect before it is too late and equally challenging to control. However, given that the human mind is very capable of thinking and acting, we can control and curb such biases and also spot them at a much earlier stage. </a:t>
            </a:r>
          </a:p>
          <a:p>
            <a:pPr rtl="0">
              <a:spcBef>
                <a:spcPts val="0"/>
              </a:spcBef>
              <a:spcAft>
                <a:spcPts val="1200"/>
              </a:spcAft>
            </a:pPr>
            <a:endParaRPr lang="en-US" b="0" dirty="0">
              <a:effectLst/>
            </a:endParaRPr>
          </a:p>
          <a:p>
            <a:pPr rtl="0" fontAlgn="base">
              <a:spcBef>
                <a:spcPts val="0"/>
              </a:spcBef>
              <a:spcAft>
                <a:spcPts val="1200"/>
              </a:spcAft>
              <a:buFont typeface="Arial" panose="020B0604020202020204" pitchFamily="34" charset="0"/>
              <a:buChar char="•"/>
            </a:pPr>
            <a:r>
              <a:rPr lang="en-US" sz="1800" b="1" i="0" u="none" strike="noStrike" dirty="0">
                <a:solidFill>
                  <a:srgbClr val="000000"/>
                </a:solidFill>
                <a:effectLst/>
                <a:latin typeface="Comfortaa"/>
              </a:rPr>
              <a:t> Data security potentially at risk</a:t>
            </a:r>
          </a:p>
          <a:p>
            <a:pPr rtl="0" fontAlgn="base">
              <a:spcBef>
                <a:spcPts val="0"/>
              </a:spcBef>
              <a:spcAft>
                <a:spcPts val="1200"/>
              </a:spcAft>
              <a:buFont typeface="Arial" panose="020B0604020202020204" pitchFamily="34" charset="0"/>
              <a:buNone/>
            </a:pPr>
            <a:endParaRPr lang="en-US" sz="1800" b="0" i="0" u="none" strike="noStrike" dirty="0">
              <a:solidFill>
                <a:srgbClr val="67C76D"/>
              </a:solidFill>
              <a:effectLst/>
              <a:latin typeface="Comfortaa"/>
            </a:endParaRPr>
          </a:p>
          <a:p>
            <a:pPr rtl="0">
              <a:spcBef>
                <a:spcPts val="0"/>
              </a:spcBef>
              <a:spcAft>
                <a:spcPts val="1200"/>
              </a:spcAft>
            </a:pPr>
            <a:r>
              <a:rPr lang="en-US" sz="1800" b="0" i="0" u="none" strike="noStrike" dirty="0">
                <a:solidFill>
                  <a:srgbClr val="000000"/>
                </a:solidFill>
                <a:effectLst/>
                <a:latin typeface="Comfortaa"/>
              </a:rPr>
              <a:t>I think we will all agree that </a:t>
            </a:r>
            <a:r>
              <a:rPr lang="en-US" sz="1800" b="0" i="0" u="none" strike="noStrike" dirty="0" err="1">
                <a:solidFill>
                  <a:srgbClr val="000000"/>
                </a:solidFill>
                <a:effectLst/>
                <a:latin typeface="Comfortaa"/>
              </a:rPr>
              <a:t>cybersecurity</a:t>
            </a:r>
            <a:r>
              <a:rPr lang="en-US" sz="1800" b="0" i="0" u="none" strike="noStrike" dirty="0">
                <a:solidFill>
                  <a:srgbClr val="000000"/>
                </a:solidFill>
                <a:effectLst/>
                <a:latin typeface="Comfortaa"/>
              </a:rPr>
              <a:t> threats are a real issue today. A potential threat that I foresee of using online tools data leakage. Although AI tools such as </a:t>
            </a:r>
            <a:r>
              <a:rPr lang="en-US" sz="1800" b="0" i="0" u="none" strike="noStrike" dirty="0" err="1">
                <a:solidFill>
                  <a:srgbClr val="000000"/>
                </a:solidFill>
                <a:effectLst/>
                <a:latin typeface="Comfortaa"/>
              </a:rPr>
              <a:t>Grammarly</a:t>
            </a:r>
            <a:r>
              <a:rPr lang="en-US" sz="1800" b="0" i="0" u="none" strike="noStrike" dirty="0">
                <a:solidFill>
                  <a:srgbClr val="000000"/>
                </a:solidFill>
                <a:effectLst/>
                <a:latin typeface="Comfortaa"/>
              </a:rPr>
              <a:t> promise data security, this is still a threat. Agreed that this might be a threat even with a human editor. However, I think we will all agree that human accountability is better managed than machine accountability. </a:t>
            </a:r>
            <a:endParaRPr lang="en-US" b="0" dirty="0">
              <a:effectLst/>
            </a:endParaRPr>
          </a:p>
          <a:p>
            <a:br>
              <a:rPr lang="en-US" b="0" dirty="0">
                <a:effectLst/>
              </a:rPr>
            </a:br>
            <a:br>
              <a:rPr lang="en-US" b="0" dirty="0">
                <a:effectLst/>
              </a:rPr>
            </a:br>
            <a:endParaRPr lang="en-US" sz="1200" b="0" dirty="0">
              <a:effectLst/>
              <a:latin typeface="Comfortaa"/>
            </a:endParaRPr>
          </a:p>
          <a:p>
            <a:br>
              <a:rPr lang="en-US" sz="1200" b="0" dirty="0">
                <a:effectLst/>
                <a:latin typeface="Comfortaa"/>
              </a:rPr>
            </a:br>
            <a:endParaRPr lang="en-AU" sz="1200" dirty="0">
              <a:latin typeface="Comfortaa"/>
            </a:endParaRPr>
          </a:p>
          <a:p>
            <a:endParaRPr lang="en-US" dirty="0"/>
          </a:p>
        </p:txBody>
      </p:sp>
      <p:sp>
        <p:nvSpPr>
          <p:cNvPr id="4" name="Slide Number Placeholder 3"/>
          <p:cNvSpPr>
            <a:spLocks noGrp="1"/>
          </p:cNvSpPr>
          <p:nvPr>
            <p:ph type="sldNum" sz="quarter" idx="10"/>
          </p:nvPr>
        </p:nvSpPr>
        <p:spPr/>
        <p:txBody>
          <a:bodyPr/>
          <a:lstStyle/>
          <a:p>
            <a:fld id="{1275E200-7A63-4A7C-BE0B-EE602D2E29CE}" type="slidenum">
              <a:rPr lang="" smtClean="0"/>
              <a:pPr/>
              <a:t>5</a:t>
            </a:fld>
            <a:endParaRPr lan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fontAlgn="base">
              <a:spcBef>
                <a:spcPts val="0"/>
              </a:spcBef>
              <a:spcAft>
                <a:spcPts val="1200"/>
              </a:spcAft>
              <a:buFont typeface="Arial" panose="020B0604020202020204" pitchFamily="34" charset="0"/>
              <a:buChar char="•"/>
            </a:pPr>
            <a:r>
              <a:rPr lang="en-US" sz="1200" b="1" i="0" u="none" strike="noStrike" dirty="0">
                <a:solidFill>
                  <a:srgbClr val="000000"/>
                </a:solidFill>
                <a:effectLst/>
                <a:latin typeface="Comfortaa"/>
              </a:rPr>
              <a:t> The future of original content</a:t>
            </a:r>
          </a:p>
          <a:p>
            <a:pPr rtl="0" fontAlgn="base">
              <a:spcBef>
                <a:spcPts val="0"/>
              </a:spcBef>
              <a:spcAft>
                <a:spcPts val="1200"/>
              </a:spcAft>
              <a:buFont typeface="Arial" panose="020B0604020202020204" pitchFamily="34" charset="0"/>
              <a:buNone/>
            </a:pPr>
            <a:endParaRPr lang="en-US" sz="1200" b="0" i="0" u="none" strike="noStrike" dirty="0">
              <a:solidFill>
                <a:srgbClr val="67C76D"/>
              </a:solidFill>
              <a:effectLst/>
              <a:latin typeface="Comfortaa"/>
            </a:endParaRPr>
          </a:p>
          <a:p>
            <a:pPr rtl="0">
              <a:spcBef>
                <a:spcPts val="0"/>
              </a:spcBef>
              <a:spcAft>
                <a:spcPts val="1200"/>
              </a:spcAft>
            </a:pPr>
            <a:r>
              <a:rPr lang="en-US" sz="1200" b="0" i="0" u="none" strike="noStrike" dirty="0">
                <a:solidFill>
                  <a:srgbClr val="000000"/>
                </a:solidFill>
                <a:effectLst/>
                <a:latin typeface="Comfortaa"/>
              </a:rPr>
              <a:t>I would like to close my presentation with reiterating my points on how the human touch is vital for any research author to maintain their “academic voice”, and original thought and writing style. AN AI tool functioning with the same set of data points can eventually albeit involuntarily  lead to duplication of writing style and data patterns. I think we will all agree that every research author wants their original thought and style to be reflected in their work. For this, a human editor is the best choice. </a:t>
            </a:r>
          </a:p>
          <a:p>
            <a:pPr rtl="0">
              <a:spcBef>
                <a:spcPts val="0"/>
              </a:spcBef>
              <a:spcAft>
                <a:spcPts val="1200"/>
              </a:spcAft>
            </a:pPr>
            <a:endParaRPr lang="en-US" b="0" dirty="0">
              <a:effectLst/>
            </a:endParaRPr>
          </a:p>
          <a:p>
            <a:pPr rtl="0" fontAlgn="base">
              <a:spcBef>
                <a:spcPts val="0"/>
              </a:spcBef>
              <a:spcAft>
                <a:spcPts val="1200"/>
              </a:spcAft>
              <a:buFont typeface="Arial" panose="020B0604020202020204" pitchFamily="34" charset="0"/>
              <a:buChar char="•"/>
            </a:pPr>
            <a:r>
              <a:rPr lang="en-US" sz="1200" b="1" i="0" u="none" strike="noStrike" dirty="0">
                <a:solidFill>
                  <a:srgbClr val="000000"/>
                </a:solidFill>
                <a:effectLst/>
                <a:latin typeface="Comfortaa"/>
              </a:rPr>
              <a:t> Questions…</a:t>
            </a:r>
          </a:p>
          <a:p>
            <a:pPr rtl="0" fontAlgn="base">
              <a:spcBef>
                <a:spcPts val="0"/>
              </a:spcBef>
              <a:spcAft>
                <a:spcPts val="1200"/>
              </a:spcAft>
              <a:buFont typeface="Arial" panose="020B0604020202020204" pitchFamily="34" charset="0"/>
              <a:buNone/>
            </a:pPr>
            <a:endParaRPr lang="en-US" sz="1200" b="0" i="0" u="none" strike="noStrike" dirty="0">
              <a:solidFill>
                <a:srgbClr val="67C76D"/>
              </a:solidFill>
              <a:effectLst/>
              <a:latin typeface="Comfortaa"/>
            </a:endParaRPr>
          </a:p>
          <a:p>
            <a:pPr rtl="0">
              <a:spcBef>
                <a:spcPts val="0"/>
              </a:spcBef>
              <a:spcAft>
                <a:spcPts val="1200"/>
              </a:spcAft>
            </a:pPr>
            <a:r>
              <a:rPr lang="en-US" sz="1200" b="0" i="0" u="none" strike="noStrike" dirty="0">
                <a:solidFill>
                  <a:srgbClr val="000000"/>
                </a:solidFill>
                <a:effectLst/>
                <a:latin typeface="Comfortaa"/>
              </a:rPr>
              <a:t>Thank you for listening to me. I am open to questions, if any. </a:t>
            </a:r>
            <a:endParaRPr lang="en-US" b="0" dirty="0">
              <a:effectLst/>
            </a:endParaRPr>
          </a:p>
          <a:p>
            <a:br>
              <a:rPr lang="en-US" dirty="0"/>
            </a:br>
            <a:endParaRPr lang="en-AU" sz="1000" dirty="0">
              <a:latin typeface="Comfortaa"/>
            </a:endParaRPr>
          </a:p>
          <a:p>
            <a:endParaRPr lang="en-US" dirty="0"/>
          </a:p>
        </p:txBody>
      </p:sp>
      <p:sp>
        <p:nvSpPr>
          <p:cNvPr id="4" name="Slide Number Placeholder 3"/>
          <p:cNvSpPr>
            <a:spLocks noGrp="1"/>
          </p:cNvSpPr>
          <p:nvPr>
            <p:ph type="sldNum" sz="quarter" idx="10"/>
          </p:nvPr>
        </p:nvSpPr>
        <p:spPr/>
        <p:txBody>
          <a:bodyPr/>
          <a:lstStyle/>
          <a:p>
            <a:fld id="{1275E200-7A63-4A7C-BE0B-EE602D2E29CE}" type="slidenum">
              <a:rPr lang="" smtClean="0"/>
              <a:pPr/>
              <a:t>6</a:t>
            </a:fld>
            <a:endParaRPr lan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75E200-7A63-4A7C-BE0B-EE602D2E29CE}" type="slidenum">
              <a:rPr lang="" smtClean="0"/>
              <a:pPr/>
              <a:t>7</a:t>
            </a:fld>
            <a:endParaRPr lan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00200"/>
            <a:ext cx="5334000" cy="2114550"/>
          </a:xfrm>
        </p:spPr>
        <p:txBody>
          <a:bodyPr>
            <a:normAutofit/>
          </a:bodyPr>
          <a:lstStyle/>
          <a:p>
            <a:pPr algn="l">
              <a:spcBef>
                <a:spcPts val="0"/>
              </a:spcBef>
            </a:pPr>
            <a:r>
              <a:rPr lang="en-US" sz="2200" b="1" dirty="0">
                <a:solidFill>
                  <a:srgbClr val="2BAAD3"/>
                </a:solidFill>
                <a:latin typeface="Cambria" pitchFamily="18" charset="0"/>
              </a:rPr>
              <a:t>The human touch in publishing: </a:t>
            </a:r>
            <a:br>
              <a:rPr lang="en-US" sz="2200" b="1" dirty="0">
                <a:solidFill>
                  <a:srgbClr val="2BAAD3"/>
                </a:solidFill>
                <a:latin typeface="Cambria" pitchFamily="18" charset="0"/>
              </a:rPr>
            </a:br>
            <a:r>
              <a:rPr lang="en-US" sz="2200" b="1" dirty="0">
                <a:solidFill>
                  <a:srgbClr val="2BAAD3"/>
                </a:solidFill>
                <a:latin typeface="Cambria" pitchFamily="18" charset="0"/>
              </a:rPr>
              <a:t>Why language editors are vital </a:t>
            </a:r>
            <a:br>
              <a:rPr lang="en-US" sz="2200" b="1" dirty="0">
                <a:solidFill>
                  <a:srgbClr val="2BAAD3"/>
                </a:solidFill>
                <a:latin typeface="Cambria" pitchFamily="18" charset="0"/>
              </a:rPr>
            </a:br>
            <a:r>
              <a:rPr lang="en-US" sz="2200" b="1" dirty="0">
                <a:solidFill>
                  <a:srgbClr val="2BAAD3"/>
                </a:solidFill>
                <a:latin typeface="Cambria" pitchFamily="18" charset="0"/>
              </a:rPr>
              <a:t>for error-free, well-crafted </a:t>
            </a:r>
            <a:br>
              <a:rPr lang="en-US" sz="2200" b="1" dirty="0">
                <a:solidFill>
                  <a:srgbClr val="2BAAD3"/>
                </a:solidFill>
                <a:latin typeface="Cambria" pitchFamily="18" charset="0"/>
              </a:rPr>
            </a:br>
            <a:r>
              <a:rPr lang="en-US" sz="2200" b="1" dirty="0">
                <a:solidFill>
                  <a:srgbClr val="2BAAD3"/>
                </a:solidFill>
                <a:latin typeface="Cambria" pitchFamily="18" charset="0"/>
              </a:rPr>
              <a:t>research papers</a:t>
            </a:r>
            <a:r>
              <a:rPr lang="en-US" sz="2400" b="1" dirty="0">
                <a:solidFill>
                  <a:schemeClr val="tx1"/>
                </a:solidFill>
                <a:latin typeface="Cambria" pitchFamily="18" charset="0"/>
              </a:rPr>
              <a:t> </a:t>
            </a:r>
          </a:p>
        </p:txBody>
      </p:sp>
      <p:sp>
        <p:nvSpPr>
          <p:cNvPr id="6" name="Subtitle 2"/>
          <p:cNvSpPr txBox="1">
            <a:spLocks/>
          </p:cNvSpPr>
          <p:nvPr/>
        </p:nvSpPr>
        <p:spPr>
          <a:xfrm>
            <a:off x="198474" y="3867150"/>
            <a:ext cx="4724400" cy="285750"/>
          </a:xfrm>
          <a:prstGeom prst="rect">
            <a:avLst/>
          </a:prstGeom>
        </p:spPr>
        <p:txBody>
          <a:bodyPr vert="horz" lIns="91440" tIns="45720" rIns="91440" bIns="45720" rtlCol="0">
            <a:noAutofit/>
          </a:bodyPr>
          <a:lstStyle/>
          <a:p>
            <a:pPr lvl="0">
              <a:defRPr/>
            </a:pPr>
            <a:r>
              <a:rPr lang="en-US" sz="2000" b="1" dirty="0" err="1">
                <a:solidFill>
                  <a:srgbClr val="2BAAD3"/>
                </a:solidFill>
                <a:latin typeface="Cambria" pitchFamily="18" charset="0"/>
              </a:rPr>
              <a:t>Gunjan</a:t>
            </a:r>
            <a:r>
              <a:rPr lang="en-US" sz="2000" b="1" dirty="0">
                <a:solidFill>
                  <a:srgbClr val="2BAAD3"/>
                </a:solidFill>
                <a:latin typeface="Cambria" pitchFamily="18" charset="0"/>
              </a:rPr>
              <a:t> </a:t>
            </a:r>
            <a:r>
              <a:rPr lang="en-US" sz="2000" b="1" dirty="0" err="1">
                <a:solidFill>
                  <a:srgbClr val="2BAAD3"/>
                </a:solidFill>
                <a:latin typeface="Cambria" pitchFamily="18" charset="0"/>
              </a:rPr>
              <a:t>Khashu</a:t>
            </a:r>
            <a:endParaRPr lang="en-US" sz="2000" b="1" dirty="0">
              <a:solidFill>
                <a:schemeClr val="bg1">
                  <a:lumMod val="75000"/>
                </a:schemeClr>
              </a:solidFill>
              <a:latin typeface="Cambria" pitchFamily="18" charset="0"/>
            </a:endParaRPr>
          </a:p>
          <a:p>
            <a:pPr lvl="0"/>
            <a:r>
              <a:rPr lang="en-US" sz="2000" dirty="0">
                <a:latin typeface="Cambria" pitchFamily="18" charset="0"/>
              </a:rPr>
              <a:t>Chief Operating Officer</a:t>
            </a:r>
            <a:br>
              <a:rPr lang="en-US" sz="2000" dirty="0">
                <a:latin typeface="Cambria" pitchFamily="18" charset="0"/>
              </a:rPr>
            </a:br>
            <a:r>
              <a:rPr lang="en-US" sz="2000" dirty="0">
                <a:latin typeface="Cambria" pitchFamily="18" charset="0"/>
              </a:rPr>
              <a:t>Accuracy, Dubai, United Arab Emirates</a:t>
            </a: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7" name="Rectangle 6"/>
          <p:cNvSpPr/>
          <p:nvPr/>
        </p:nvSpPr>
        <p:spPr>
          <a:xfrm>
            <a:off x="0" y="361950"/>
            <a:ext cx="9144000" cy="584775"/>
          </a:xfrm>
          <a:prstGeom prst="rect">
            <a:avLst/>
          </a:prstGeom>
        </p:spPr>
        <p:txBody>
          <a:bodyPr wrap="square">
            <a:spAutoFit/>
          </a:bodyPr>
          <a:lstStyle/>
          <a:p>
            <a:pPr algn="ctr"/>
            <a:r>
              <a:rPr lang="en-AU" sz="3200" b="1" dirty="0">
                <a:solidFill>
                  <a:schemeClr val="accent6"/>
                </a:solidFill>
                <a:latin typeface="Cambria" pitchFamily="18" charset="0"/>
              </a:rPr>
              <a:t>Opening comments</a:t>
            </a:r>
            <a:endParaRPr lang="en-US" sz="3200" dirty="0">
              <a:solidFill>
                <a:schemeClr val="accent6"/>
              </a:solidFill>
            </a:endParaRPr>
          </a:p>
        </p:txBody>
      </p:sp>
      <p:sp>
        <p:nvSpPr>
          <p:cNvPr id="9" name="Rectangle 8"/>
          <p:cNvSpPr/>
          <p:nvPr/>
        </p:nvSpPr>
        <p:spPr>
          <a:xfrm>
            <a:off x="2133600" y="1657350"/>
            <a:ext cx="5257800" cy="1107996"/>
          </a:xfrm>
          <a:prstGeom prst="rect">
            <a:avLst/>
          </a:prstGeom>
        </p:spPr>
        <p:txBody>
          <a:bodyPr wrap="square">
            <a:spAutoFit/>
          </a:bodyPr>
          <a:lstStyle/>
          <a:p>
            <a:pPr fontAlgn="base">
              <a:spcAft>
                <a:spcPts val="1200"/>
              </a:spcAft>
              <a:buFont typeface="Arial" panose="020B0604020202020204" pitchFamily="34" charset="0"/>
              <a:buChar char="•"/>
            </a:pPr>
            <a:r>
              <a:rPr lang="en-US" sz="2800" dirty="0">
                <a:solidFill>
                  <a:srgbClr val="000000"/>
                </a:solidFill>
                <a:latin typeface="Cambria" panose="02040503050406030204" pitchFamily="18" charset="0"/>
                <a:ea typeface="Cambria" panose="02040503050406030204" pitchFamily="18" charset="0"/>
              </a:rPr>
              <a:t>A bit about Accuracy and me</a:t>
            </a:r>
            <a:endParaRPr lang="en-US" sz="2800" dirty="0">
              <a:solidFill>
                <a:srgbClr val="67C76D"/>
              </a:solidFill>
              <a:latin typeface="Cambria" panose="02040503050406030204" pitchFamily="18" charset="0"/>
              <a:ea typeface="Cambria" panose="02040503050406030204" pitchFamily="18" charset="0"/>
            </a:endParaRPr>
          </a:p>
          <a:p>
            <a:pPr fontAlgn="base">
              <a:buFont typeface="Arial" panose="020B0604020202020204" pitchFamily="34" charset="0"/>
              <a:buChar char="•"/>
            </a:pPr>
            <a:r>
              <a:rPr lang="en-US" sz="2800" dirty="0">
                <a:solidFill>
                  <a:srgbClr val="000000"/>
                </a:solidFill>
                <a:latin typeface="Cambria" panose="02040503050406030204" pitchFamily="18" charset="0"/>
                <a:ea typeface="Cambria" panose="02040503050406030204" pitchFamily="18" charset="0"/>
              </a:rPr>
              <a:t>Why this topic?</a:t>
            </a:r>
            <a:endParaRPr lang="en-US" sz="2800" dirty="0">
              <a:solidFill>
                <a:srgbClr val="67C76D"/>
              </a:solidFill>
              <a:latin typeface="Cambria" panose="02040503050406030204" pitchFamily="18" charset="0"/>
              <a:ea typeface="Cambria" panose="02040503050406030204" pitchFamily="18" charset="0"/>
            </a:endParaRPr>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857250"/>
            <a:ext cx="8610600" cy="3028950"/>
          </a:xfrm>
          <a:prstGeom prst="rect">
            <a:avLst/>
          </a:prstGeom>
        </p:spPr>
        <p:txBody>
          <a:bodyPr vert="horz" lIns="91440" tIns="45720" rIns="91440" bIns="45720" rtlCol="0">
            <a:normAutofit fontScale="92500"/>
          </a:bodyPr>
          <a:lstStyle/>
          <a:p>
            <a:pPr rtl="0">
              <a:spcBef>
                <a:spcPts val="0"/>
              </a:spcBef>
              <a:spcAft>
                <a:spcPts val="0"/>
              </a:spcAft>
            </a:pPr>
            <a:r>
              <a:rPr lang="en-US" sz="1800" b="1" i="0" u="none" strike="noStrike" dirty="0">
                <a:solidFill>
                  <a:schemeClr val="accent6"/>
                </a:solidFill>
                <a:effectLst/>
                <a:latin typeface="Cambria" panose="02040503050406030204" pitchFamily="18" charset="0"/>
                <a:ea typeface="Cambria" panose="02040503050406030204" pitchFamily="18" charset="0"/>
              </a:rPr>
              <a:t>Who Are We</a:t>
            </a:r>
            <a:r>
              <a:rPr lang="en-US" sz="1800" b="1" i="0" u="none" strike="noStrike" dirty="0">
                <a:solidFill>
                  <a:srgbClr val="3A58A6"/>
                </a:solidFill>
                <a:effectLst/>
                <a:latin typeface="Cambria" panose="02040503050406030204" pitchFamily="18" charset="0"/>
                <a:ea typeface="Cambria" panose="02040503050406030204" pitchFamily="18" charset="0"/>
              </a:rPr>
              <a:t>: </a:t>
            </a:r>
            <a:r>
              <a:rPr lang="en-US" sz="1800" b="0" i="0" u="none" strike="noStrike" dirty="0">
                <a:solidFill>
                  <a:srgbClr val="000000"/>
                </a:solidFill>
                <a:effectLst/>
                <a:latin typeface="Cambria" panose="02040503050406030204" pitchFamily="18" charset="0"/>
                <a:ea typeface="Cambria" panose="02040503050406030204" pitchFamily="18" charset="0"/>
              </a:rPr>
              <a:t>A company founded by publishing experts and instructional designers with extensive experience in academic editing and designing unique learning experiences for academic institutes as well as corporates. With team members present in UAE, Australia, UK and India, we have a global presence.</a:t>
            </a:r>
            <a:endParaRPr lang="en-US" sz="2000" b="0" dirty="0">
              <a:effectLst/>
              <a:latin typeface="Cambria" panose="02040503050406030204" pitchFamily="18" charset="0"/>
              <a:ea typeface="Cambria" panose="02040503050406030204" pitchFamily="18" charset="0"/>
            </a:endParaRPr>
          </a:p>
          <a:p>
            <a:pPr rtl="0">
              <a:spcBef>
                <a:spcPts val="0"/>
              </a:spcBef>
              <a:spcAft>
                <a:spcPts val="0"/>
              </a:spcAft>
            </a:pPr>
            <a:r>
              <a:rPr lang="en-US" sz="1800" b="1" i="0" u="none" strike="noStrike" dirty="0">
                <a:solidFill>
                  <a:srgbClr val="3A58A6"/>
                </a:solidFill>
                <a:effectLst/>
                <a:latin typeface="Cambria" panose="02040503050406030204" pitchFamily="18" charset="0"/>
                <a:ea typeface="Cambria" panose="02040503050406030204" pitchFamily="18" charset="0"/>
              </a:rPr>
              <a:t> </a:t>
            </a:r>
            <a:endParaRPr lang="en-US" sz="2000" b="0" dirty="0">
              <a:effectLst/>
              <a:latin typeface="Cambria" panose="02040503050406030204" pitchFamily="18" charset="0"/>
              <a:ea typeface="Cambria" panose="02040503050406030204" pitchFamily="18" charset="0"/>
            </a:endParaRPr>
          </a:p>
          <a:p>
            <a:pPr rtl="0">
              <a:spcBef>
                <a:spcPts val="0"/>
              </a:spcBef>
              <a:spcAft>
                <a:spcPts val="0"/>
              </a:spcAft>
            </a:pPr>
            <a:r>
              <a:rPr lang="en-US" sz="1800" b="1" i="0" u="none" strike="noStrike" dirty="0">
                <a:solidFill>
                  <a:schemeClr val="accent6"/>
                </a:solidFill>
                <a:effectLst/>
                <a:latin typeface="Cambria" panose="02040503050406030204" pitchFamily="18" charset="0"/>
                <a:ea typeface="Cambria" panose="02040503050406030204" pitchFamily="18" charset="0"/>
              </a:rPr>
              <a:t>Our Mission</a:t>
            </a:r>
            <a:r>
              <a:rPr lang="en-US" sz="1800" b="0" i="0" u="none" strike="noStrike" dirty="0">
                <a:solidFill>
                  <a:srgbClr val="3A58A6"/>
                </a:solidFill>
                <a:effectLst/>
                <a:latin typeface="Cambria" panose="02040503050406030204" pitchFamily="18" charset="0"/>
                <a:ea typeface="Cambria" panose="02040503050406030204" pitchFamily="18" charset="0"/>
              </a:rPr>
              <a:t>: </a:t>
            </a:r>
            <a:r>
              <a:rPr lang="en-US" sz="1800" b="0" i="0" u="none" strike="noStrike" dirty="0">
                <a:solidFill>
                  <a:srgbClr val="000000"/>
                </a:solidFill>
                <a:effectLst/>
                <a:latin typeface="Cambria" panose="02040503050406030204" pitchFamily="18" charset="0"/>
                <a:ea typeface="Cambria" panose="02040503050406030204" pitchFamily="18" charset="0"/>
              </a:rPr>
              <a:t>To provide innovative language solutions that meet the evolving needs of our clients, while upholding the highest standards of accuracy, consistency and efficiency.</a:t>
            </a:r>
            <a:endParaRPr lang="en-US" sz="2000" b="0" dirty="0">
              <a:effectLst/>
              <a:latin typeface="Cambria" panose="02040503050406030204" pitchFamily="18" charset="0"/>
              <a:ea typeface="Cambria" panose="02040503050406030204" pitchFamily="18" charset="0"/>
            </a:endParaRPr>
          </a:p>
          <a:p>
            <a:br>
              <a:rPr lang="en-US" sz="2000" b="0" dirty="0">
                <a:effectLst/>
                <a:latin typeface="Cambria" panose="02040503050406030204" pitchFamily="18" charset="0"/>
                <a:ea typeface="Cambria" panose="02040503050406030204" pitchFamily="18" charset="0"/>
              </a:rPr>
            </a:br>
            <a:r>
              <a:rPr lang="en-US" sz="1800" b="1" i="0" u="none" strike="noStrike" dirty="0">
                <a:solidFill>
                  <a:schemeClr val="accent6"/>
                </a:solidFill>
                <a:effectLst/>
                <a:latin typeface="Cambria" panose="02040503050406030204" pitchFamily="18" charset="0"/>
                <a:ea typeface="Cambria" panose="02040503050406030204" pitchFamily="18" charset="0"/>
              </a:rPr>
              <a:t>Our Vision</a:t>
            </a:r>
            <a:r>
              <a:rPr lang="en-US" sz="1800" b="1" i="0" u="none" strike="noStrike" dirty="0">
                <a:solidFill>
                  <a:srgbClr val="3A58A6"/>
                </a:solidFill>
                <a:effectLst/>
                <a:latin typeface="Cambria" panose="02040503050406030204" pitchFamily="18" charset="0"/>
                <a:ea typeface="Cambria" panose="02040503050406030204" pitchFamily="18" charset="0"/>
              </a:rPr>
              <a:t>: </a:t>
            </a:r>
            <a:r>
              <a:rPr lang="en-US" sz="1800" b="0" i="0" u="none" strike="noStrike" dirty="0">
                <a:solidFill>
                  <a:srgbClr val="000000"/>
                </a:solidFill>
                <a:effectLst/>
                <a:latin typeface="Cambria" panose="02040503050406030204" pitchFamily="18" charset="0"/>
                <a:ea typeface="Cambria" panose="02040503050406030204" pitchFamily="18" charset="0"/>
              </a:rPr>
              <a:t>We aim to become world leaders in providing end-to-end language solutions, including content creation, editing, and localization, by combining human expertise and artificial intelligence.</a:t>
            </a:r>
            <a:endParaRPr lang="en-US" sz="2000" b="1" dirty="0">
              <a:latin typeface="Cambria" panose="02040503050406030204" pitchFamily="18" charset="0"/>
              <a:ea typeface="Cambria" panose="02040503050406030204" pitchFamily="18" charset="0"/>
            </a:endParaRP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2" name="Title 1">
            <a:extLst>
              <a:ext uri="{FF2B5EF4-FFF2-40B4-BE49-F238E27FC236}">
                <a16:creationId xmlns:a16="http://schemas.microsoft.com/office/drawing/2014/main" id="{66165CF2-A06E-E9F5-379B-7B80646C3EAD}"/>
              </a:ext>
            </a:extLst>
          </p:cNvPr>
          <p:cNvSpPr>
            <a:spLocks noGrp="1"/>
          </p:cNvSpPr>
          <p:nvPr>
            <p:ph type="title"/>
          </p:nvPr>
        </p:nvSpPr>
        <p:spPr/>
        <p:txBody>
          <a:bodyPr>
            <a:normAutofit/>
          </a:bodyPr>
          <a:lstStyle/>
          <a:p>
            <a:r>
              <a:rPr lang="en-US" sz="3200" b="1" i="0" u="none" strike="noStrike" dirty="0">
                <a:solidFill>
                  <a:schemeClr val="accent6"/>
                </a:solidFill>
                <a:effectLst/>
                <a:latin typeface="Cambria" panose="02040503050406030204" pitchFamily="18" charset="0"/>
                <a:ea typeface="Cambria" panose="02040503050406030204" pitchFamily="18" charset="0"/>
              </a:rPr>
              <a:t>Our core service offerings include…</a:t>
            </a:r>
            <a:endParaRPr lang="en-IN" sz="3200" dirty="0">
              <a:solidFill>
                <a:schemeClr val="accent6"/>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2AC774C9-CFD7-3EC4-B2CD-B1E1120A376E}"/>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endParaRPr lang="en-US" sz="1800" b="0" i="0" u="none" strike="noStrike" dirty="0">
              <a:solidFill>
                <a:srgbClr val="67C76D"/>
              </a:solidFill>
              <a:effectLst/>
              <a:latin typeface="Cambria" panose="02040503050406030204" pitchFamily="18" charset="0"/>
              <a:ea typeface="Cambria" panose="02040503050406030204" pitchFamily="18" charset="0"/>
            </a:endParaRPr>
          </a:p>
          <a:p>
            <a:pPr marL="742950" lvl="1" indent="-285750" rtl="0" fontAlgn="base">
              <a:spcBef>
                <a:spcPts val="0"/>
              </a:spcBef>
              <a:spcAft>
                <a:spcPts val="0"/>
              </a:spcAft>
              <a:buFont typeface="Arial" panose="020B0604020202020204" pitchFamily="34" charset="0"/>
              <a:buChar char="•"/>
            </a:pPr>
            <a:r>
              <a:rPr lang="en-US" sz="2000" b="1" i="0" u="none" strike="noStrike" dirty="0">
                <a:solidFill>
                  <a:schemeClr val="accent6"/>
                </a:solidFill>
                <a:effectLst/>
                <a:latin typeface="Cambria" panose="02040503050406030204" pitchFamily="18" charset="0"/>
                <a:ea typeface="Cambria" panose="02040503050406030204" pitchFamily="18" charset="0"/>
              </a:rPr>
              <a:t>Premium Editing</a:t>
            </a:r>
            <a:r>
              <a:rPr lang="en-US" sz="2000" b="0" i="0" u="none" strike="noStrike" dirty="0">
                <a:solidFill>
                  <a:schemeClr val="accent6"/>
                </a:solidFill>
                <a:effectLst/>
                <a:latin typeface="Cambria" panose="02040503050406030204" pitchFamily="18" charset="0"/>
                <a:ea typeface="Cambria" panose="02040503050406030204" pitchFamily="18" charset="0"/>
              </a:rPr>
              <a:t>- </a:t>
            </a:r>
            <a:r>
              <a:rPr lang="en-US" sz="1800" b="0" i="0" u="none" strike="noStrike" dirty="0">
                <a:solidFill>
                  <a:srgbClr val="000000"/>
                </a:solidFill>
                <a:effectLst/>
                <a:latin typeface="Cambria" panose="02040503050406030204" pitchFamily="18" charset="0"/>
                <a:ea typeface="Cambria" panose="02040503050406030204" pitchFamily="18" charset="0"/>
              </a:rPr>
              <a:t>Ideal for documents that need to be comprehensively edited for structure, organization, flow, language, grammar, and more</a:t>
            </a:r>
          </a:p>
          <a:p>
            <a:pPr marL="742950" lvl="1" indent="-285750" rtl="0" fontAlgn="base">
              <a:spcBef>
                <a:spcPts val="0"/>
              </a:spcBef>
              <a:spcAft>
                <a:spcPts val="0"/>
              </a:spcAft>
              <a:buFont typeface="Arial" panose="020B0604020202020204" pitchFamily="34" charset="0"/>
              <a:buChar char="•"/>
            </a:pPr>
            <a:endParaRPr lang="en-US" sz="1800" dirty="0">
              <a:solidFill>
                <a:srgbClr val="000000"/>
              </a:solidFill>
              <a:latin typeface="Cambria" panose="02040503050406030204" pitchFamily="18" charset="0"/>
              <a:ea typeface="Cambria" panose="02040503050406030204" pitchFamily="18" charset="0"/>
            </a:endParaRPr>
          </a:p>
          <a:p>
            <a:pPr marL="742950" lvl="1" indent="-285750" rtl="0" fontAlgn="base">
              <a:spcBef>
                <a:spcPts val="0"/>
              </a:spcBef>
              <a:spcAft>
                <a:spcPts val="0"/>
              </a:spcAft>
              <a:buFont typeface="Arial" panose="020B0604020202020204" pitchFamily="34" charset="0"/>
              <a:buChar char="•"/>
            </a:pPr>
            <a:r>
              <a:rPr lang="en-IN" sz="1800" b="1" i="0" u="none" strike="noStrike" dirty="0">
                <a:solidFill>
                  <a:schemeClr val="accent6"/>
                </a:solidFill>
                <a:effectLst/>
                <a:latin typeface="Cambria" panose="02040503050406030204" pitchFamily="18" charset="0"/>
                <a:ea typeface="Cambria" panose="02040503050406030204" pitchFamily="18" charset="0"/>
              </a:rPr>
              <a:t>Copy Editing</a:t>
            </a:r>
            <a:r>
              <a:rPr lang="en-US" sz="1800" b="1" i="0" u="none" strike="noStrike" dirty="0">
                <a:solidFill>
                  <a:srgbClr val="000000"/>
                </a:solidFill>
                <a:effectLst/>
                <a:latin typeface="Cambria" panose="02040503050406030204" pitchFamily="18" charset="0"/>
                <a:ea typeface="Cambria" panose="02040503050406030204" pitchFamily="18" charset="0"/>
              </a:rPr>
              <a:t>-</a:t>
            </a:r>
            <a:r>
              <a:rPr lang="en-US" sz="1800" b="0" i="0" u="none" strike="noStrike" dirty="0">
                <a:solidFill>
                  <a:srgbClr val="000000"/>
                </a:solidFill>
                <a:effectLst/>
                <a:latin typeface="Cambria" panose="02040503050406030204" pitchFamily="18" charset="0"/>
                <a:ea typeface="Cambria" panose="02040503050406030204" pitchFamily="18" charset="0"/>
              </a:rPr>
              <a:t>Ideal for documents that need to be thoroughly edited for language and grammatical accuracy</a:t>
            </a:r>
          </a:p>
          <a:p>
            <a:pPr marL="742950" lvl="1" indent="-28575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Cambria" panose="02040503050406030204" pitchFamily="18" charset="0"/>
              <a:ea typeface="Cambria" panose="02040503050406030204" pitchFamily="18" charset="0"/>
            </a:endParaRPr>
          </a:p>
          <a:p>
            <a:pPr marL="742950" lvl="1" indent="-285750" rtl="0" fontAlgn="base">
              <a:spcBef>
                <a:spcPts val="0"/>
              </a:spcBef>
              <a:spcAft>
                <a:spcPts val="0"/>
              </a:spcAft>
              <a:buFont typeface="Arial" panose="020B0604020202020204" pitchFamily="34" charset="0"/>
              <a:buChar char="•"/>
            </a:pPr>
            <a:r>
              <a:rPr lang="en-IN" sz="1800" b="1" i="0" u="none" strike="noStrike" dirty="0">
                <a:solidFill>
                  <a:schemeClr val="accent6"/>
                </a:solidFill>
                <a:effectLst/>
                <a:latin typeface="Cambria" panose="02040503050406030204" pitchFamily="18" charset="0"/>
                <a:ea typeface="Cambria" panose="02040503050406030204" pitchFamily="18" charset="0"/>
              </a:rPr>
              <a:t>Proofreading</a:t>
            </a:r>
            <a:r>
              <a:rPr lang="en-IN" sz="1800" b="1" i="0" u="none" strike="noStrike" dirty="0">
                <a:solidFill>
                  <a:srgbClr val="000000"/>
                </a:solidFill>
                <a:effectLst/>
                <a:latin typeface="Cambria" panose="02040503050406030204" pitchFamily="18" charset="0"/>
                <a:ea typeface="Cambria" panose="02040503050406030204" pitchFamily="18" charset="0"/>
              </a:rPr>
              <a:t> - </a:t>
            </a:r>
            <a:r>
              <a:rPr lang="en-US" sz="1800" b="0" i="0" u="none" strike="noStrike" dirty="0">
                <a:solidFill>
                  <a:srgbClr val="000000"/>
                </a:solidFill>
                <a:effectLst/>
                <a:latin typeface="Cambria" panose="02040503050406030204" pitchFamily="18" charset="0"/>
                <a:ea typeface="Cambria" panose="02040503050406030204" pitchFamily="18" charset="0"/>
              </a:rPr>
              <a:t>Ideal for documents that need light editing for punctuation and style</a:t>
            </a:r>
            <a:br>
              <a:rPr lang="en-US" sz="2000" b="0" i="0" u="none" strike="noStrike" dirty="0">
                <a:solidFill>
                  <a:srgbClr val="000000"/>
                </a:solidFill>
                <a:effectLst/>
                <a:latin typeface="Cambria" panose="02040503050406030204" pitchFamily="18" charset="0"/>
                <a:ea typeface="Cambria" panose="02040503050406030204" pitchFamily="18" charset="0"/>
              </a:rPr>
            </a:br>
            <a:endParaRPr lang="en-US" sz="2000" b="0" i="0" u="none" strike="noStrike" dirty="0">
              <a:solidFill>
                <a:srgbClr val="67C76D"/>
              </a:solidFill>
              <a:effectLst/>
              <a:latin typeface="Cambria" panose="02040503050406030204" pitchFamily="18" charset="0"/>
              <a:ea typeface="Cambria" panose="02040503050406030204" pitchFamily="18" charset="0"/>
            </a:endParaRPr>
          </a:p>
          <a:p>
            <a:endParaRPr lang="en-IN" dirty="0"/>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4" name="Rectangle 3"/>
          <p:cNvSpPr/>
          <p:nvPr/>
        </p:nvSpPr>
        <p:spPr>
          <a:xfrm>
            <a:off x="685800" y="1200150"/>
            <a:ext cx="7391400" cy="2585323"/>
          </a:xfrm>
          <a:prstGeom prst="rect">
            <a:avLst/>
          </a:prstGeom>
        </p:spPr>
        <p:txBody>
          <a:bodyPr wrap="square">
            <a:spAutoFit/>
          </a:bodyPr>
          <a:lstStyle/>
          <a:p>
            <a:pPr marL="342900" indent="-342900" fontAlgn="base">
              <a:buFont typeface="Arial" pitchFamily="34" charset="0"/>
              <a:buChar char="•"/>
            </a:pPr>
            <a:r>
              <a:rPr lang="en-US" dirty="0">
                <a:solidFill>
                  <a:srgbClr val="000000"/>
                </a:solidFill>
                <a:latin typeface="Comfortaa"/>
              </a:rPr>
              <a:t>Human intervention is creative intervention</a:t>
            </a:r>
          </a:p>
          <a:p>
            <a:pPr marL="342900" indent="-342900" fontAlgn="base">
              <a:buFont typeface="Arial" pitchFamily="34" charset="0"/>
              <a:buChar char="•"/>
            </a:pPr>
            <a:r>
              <a:rPr lang="en-US" dirty="0">
                <a:solidFill>
                  <a:srgbClr val="000000"/>
                </a:solidFill>
                <a:latin typeface="Comfortaa"/>
              </a:rPr>
              <a:t>An editor plays multiple roles; one of which is that of a fact-checker</a:t>
            </a:r>
            <a:endParaRPr lang="en-US" dirty="0">
              <a:solidFill>
                <a:srgbClr val="67C76D"/>
              </a:solidFill>
              <a:latin typeface="Comfortaa"/>
            </a:endParaRPr>
          </a:p>
          <a:p>
            <a:pPr marL="342900" indent="-342900" fontAlgn="base">
              <a:buFont typeface="Arial" pitchFamily="34" charset="0"/>
              <a:buChar char="•"/>
            </a:pPr>
            <a:r>
              <a:rPr lang="en-US" dirty="0">
                <a:solidFill>
                  <a:srgbClr val="000000"/>
                </a:solidFill>
                <a:latin typeface="Comfortaa"/>
              </a:rPr>
              <a:t>An editor can and should help maintain the “academic voice” of the author(s)</a:t>
            </a:r>
            <a:endParaRPr lang="en-US" dirty="0">
              <a:solidFill>
                <a:srgbClr val="67C76D"/>
              </a:solidFill>
              <a:latin typeface="Comfortaa"/>
            </a:endParaRPr>
          </a:p>
          <a:p>
            <a:pPr marL="342900" indent="-342900" fontAlgn="base">
              <a:buFont typeface="Arial" pitchFamily="34" charset="0"/>
              <a:buChar char="•"/>
            </a:pPr>
            <a:r>
              <a:rPr lang="en-US" dirty="0">
                <a:solidFill>
                  <a:srgbClr val="000000"/>
                </a:solidFill>
                <a:latin typeface="Comfortaa"/>
              </a:rPr>
              <a:t>Levels of editing and how humans do it best</a:t>
            </a:r>
          </a:p>
          <a:p>
            <a:pPr marL="342900" indent="-342900" fontAlgn="base">
              <a:buFont typeface="Arial" pitchFamily="34" charset="0"/>
              <a:buChar char="•"/>
            </a:pPr>
            <a:r>
              <a:rPr lang="en-US" dirty="0">
                <a:latin typeface="Comfortaa"/>
              </a:rPr>
              <a:t>AI-tools and textual complexity</a:t>
            </a:r>
          </a:p>
          <a:p>
            <a:pPr marL="342900" indent="-342900" fontAlgn="base">
              <a:buFont typeface="Arial" pitchFamily="34" charset="0"/>
              <a:buChar char="•"/>
            </a:pPr>
            <a:r>
              <a:rPr lang="en-US" dirty="0">
                <a:latin typeface="Comfortaa"/>
              </a:rPr>
              <a:t>AI-tools and the unreliability of data patterns, and the loophole of socially structured bias</a:t>
            </a:r>
          </a:p>
          <a:p>
            <a:pPr marL="342900" indent="-342900" fontAlgn="base">
              <a:buFont typeface="Arial" pitchFamily="34" charset="0"/>
              <a:buChar char="•"/>
            </a:pPr>
            <a:r>
              <a:rPr lang="en-US" dirty="0">
                <a:latin typeface="Comfortaa"/>
              </a:rPr>
              <a:t>Data security potentially at risk</a:t>
            </a:r>
          </a:p>
        </p:txBody>
      </p:sp>
      <p:sp>
        <p:nvSpPr>
          <p:cNvPr id="7" name="Rectangle 6"/>
          <p:cNvSpPr/>
          <p:nvPr/>
        </p:nvSpPr>
        <p:spPr>
          <a:xfrm>
            <a:off x="0" y="209550"/>
            <a:ext cx="9144000" cy="584775"/>
          </a:xfrm>
          <a:prstGeom prst="rect">
            <a:avLst/>
          </a:prstGeom>
        </p:spPr>
        <p:txBody>
          <a:bodyPr wrap="square">
            <a:spAutoFit/>
          </a:bodyPr>
          <a:lstStyle/>
          <a:p>
            <a:pPr algn="ctr"/>
            <a:r>
              <a:rPr lang="en-US" sz="3200" b="1" dirty="0">
                <a:solidFill>
                  <a:schemeClr val="accent6"/>
                </a:solidFill>
                <a:latin typeface="Cambria" pitchFamily="18" charset="0"/>
              </a:rPr>
              <a:t>WHY this topic…</a:t>
            </a:r>
            <a:endParaRPr lang="en-US" sz="3200" dirty="0">
              <a:solidFill>
                <a:schemeClr val="accent6"/>
              </a:solidFill>
            </a:endParaRP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4" name="Rectangle 3"/>
          <p:cNvSpPr/>
          <p:nvPr/>
        </p:nvSpPr>
        <p:spPr>
          <a:xfrm>
            <a:off x="2286000" y="1962150"/>
            <a:ext cx="4572000" cy="984885"/>
          </a:xfrm>
          <a:prstGeom prst="rect">
            <a:avLst/>
          </a:prstGeom>
        </p:spPr>
        <p:txBody>
          <a:bodyPr>
            <a:spAutoFit/>
          </a:bodyPr>
          <a:lstStyle/>
          <a:p>
            <a:pPr marL="342900" indent="-342900" fontAlgn="base">
              <a:spcAft>
                <a:spcPts val="1200"/>
              </a:spcAft>
              <a:buFont typeface="Arial" pitchFamily="34" charset="0"/>
              <a:buChar char="•"/>
            </a:pPr>
            <a:r>
              <a:rPr lang="en-AU" sz="2400" dirty="0">
                <a:solidFill>
                  <a:srgbClr val="000000"/>
                </a:solidFill>
                <a:latin typeface="Comfortaa"/>
              </a:rPr>
              <a:t>The future of original content </a:t>
            </a:r>
            <a:endParaRPr lang="en-AU" sz="2400" dirty="0">
              <a:solidFill>
                <a:srgbClr val="67C76D"/>
              </a:solidFill>
              <a:latin typeface="Comfortaa"/>
            </a:endParaRPr>
          </a:p>
          <a:p>
            <a:pPr marL="342900" indent="-342900" fontAlgn="base">
              <a:buFont typeface="Arial" pitchFamily="34" charset="0"/>
              <a:buChar char="•"/>
            </a:pPr>
            <a:r>
              <a:rPr lang="en-AU" sz="2400" dirty="0">
                <a:solidFill>
                  <a:srgbClr val="000000"/>
                </a:solidFill>
                <a:latin typeface="Comfortaa"/>
              </a:rPr>
              <a:t>Questions…</a:t>
            </a:r>
            <a:endParaRPr lang="en-AU" sz="2400" dirty="0">
              <a:solidFill>
                <a:srgbClr val="67C76D"/>
              </a:solidFill>
              <a:latin typeface="Comfortaa"/>
            </a:endParaRPr>
          </a:p>
        </p:txBody>
      </p:sp>
      <p:sp>
        <p:nvSpPr>
          <p:cNvPr id="7" name="Rectangle 6"/>
          <p:cNvSpPr/>
          <p:nvPr/>
        </p:nvSpPr>
        <p:spPr>
          <a:xfrm>
            <a:off x="0" y="514350"/>
            <a:ext cx="8991600" cy="584775"/>
          </a:xfrm>
          <a:prstGeom prst="rect">
            <a:avLst/>
          </a:prstGeom>
        </p:spPr>
        <p:txBody>
          <a:bodyPr wrap="square">
            <a:spAutoFit/>
          </a:bodyPr>
          <a:lstStyle/>
          <a:p>
            <a:pPr algn="ctr"/>
            <a:r>
              <a:rPr lang="en-US" sz="3200" b="1" dirty="0">
                <a:solidFill>
                  <a:schemeClr val="accent6"/>
                </a:solidFill>
                <a:latin typeface="Cambria" pitchFamily="18" charset="0"/>
              </a:rPr>
              <a:t>Closing remarks</a:t>
            </a:r>
            <a:endParaRPr lang="en-US" sz="3200" dirty="0">
              <a:solidFill>
                <a:schemeClr val="accent6"/>
              </a:solidFill>
            </a:endParaRP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4" name="TextBox 3"/>
          <p:cNvSpPr txBox="1"/>
          <p:nvPr/>
        </p:nvSpPr>
        <p:spPr>
          <a:xfrm>
            <a:off x="2286000" y="1657350"/>
            <a:ext cx="4114800" cy="1107996"/>
          </a:xfrm>
          <a:prstGeom prst="rect">
            <a:avLst/>
          </a:prstGeom>
          <a:noFill/>
        </p:spPr>
        <p:txBody>
          <a:bodyPr wrap="square" rtlCol="0">
            <a:spAutoFit/>
          </a:bodyPr>
          <a:lstStyle/>
          <a:p>
            <a:r>
              <a:rPr lang="en-US" sz="6600" b="1" dirty="0">
                <a:solidFill>
                  <a:schemeClr val="accent6"/>
                </a:solidFill>
              </a:rPr>
              <a:t>Thank you</a:t>
            </a:r>
          </a:p>
        </p:txBody>
      </p:sp>
    </p:spTree>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1725</Words>
  <Application>Microsoft Office PowerPoint</Application>
  <PresentationFormat>On-screen Show (16:9)</PresentationFormat>
  <Paragraphs>88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Cambria</vt:lpstr>
      <vt:lpstr>Comfortaa</vt:lpstr>
      <vt:lpstr>Office Theme</vt:lpstr>
      <vt:lpstr>PowerPoint Presentation</vt:lpstr>
      <vt:lpstr>PowerPoint Presentation</vt:lpstr>
      <vt:lpstr>PowerPoint Presentation</vt:lpstr>
      <vt:lpstr>Our core service offerings include…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cp:lastModifiedBy>
  <cp:revision>48</cp:revision>
  <dcterms:created xsi:type="dcterms:W3CDTF">2006-08-16T00:00:00Z</dcterms:created>
  <dcterms:modified xsi:type="dcterms:W3CDTF">2023-08-19T03:31:55Z</dcterms:modified>
</cp:coreProperties>
</file>